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5" r:id="rId2"/>
    <p:sldId id="264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kiosk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5BC4"/>
    <a:srgbClr val="2E4386"/>
    <a:srgbClr val="3D59B1"/>
    <a:srgbClr val="3E4DBC"/>
    <a:srgbClr val="364E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3421" autoAdjust="0"/>
    <p:restoredTop sz="94660"/>
  </p:normalViewPr>
  <p:slideViewPr>
    <p:cSldViewPr>
      <p:cViewPr>
        <p:scale>
          <a:sx n="75" d="100"/>
          <a:sy n="75" d="100"/>
        </p:scale>
        <p:origin x="-99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jpg>
</file>

<file path=ppt/media/image13.jpeg>
</file>

<file path=ppt/media/image14.jpeg>
</file>

<file path=ppt/media/image15.jpeg>
</file>

<file path=ppt/media/image16.jpeg>
</file>

<file path=ppt/media/image2.png>
</file>

<file path=ppt/media/image3.jpg>
</file>

<file path=ppt/media/image4.png>
</file>

<file path=ppt/media/image5.jpg>
</file>

<file path=ppt/media/image6.gif>
</file>

<file path=ppt/media/image7.png>
</file>

<file path=ppt/media/image8.jpe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95AF1B-5C23-49F5-B629-29B532603F7C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98B345-7F68-4A5B-B8F4-464FF5D7FA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7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98B345-7F68-4A5B-B8F4-464FF5D7FAF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164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7170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575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703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135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662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796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467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8849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657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694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9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CFA3E-4A9A-4548-829C-23B873DF1A48}" type="datetimeFigureOut">
              <a:rPr lang="ru-RU" smtClean="0"/>
              <a:t>19.03.2021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5424F-2794-4FA1-8D86-0EC36B62CE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8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Layout" Target="../slideLayouts/slideLayout1.xml"/><Relationship Id="rId7" Type="http://schemas.microsoft.com/office/2007/relationships/hdphoto" Target="../media/hdphoto2.wdp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6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slide" Target="slide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5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8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10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12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3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14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gif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5.jpe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650"/>
                    </a14:imgEffect>
                    <a14:imgEffect>
                      <a14:saturation sat="125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появление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58448" y="6156660"/>
            <a:ext cx="304800" cy="3048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548681"/>
            <a:ext cx="8496944" cy="305177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Дидактическая игра </a:t>
            </a:r>
            <a:b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 образовательной области «Музыкальное искусство» по теме: белорусские музыкальные инструменты</a:t>
            </a:r>
            <a:endParaRPr lang="ru-R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Скругленный прямоугольник 5">
            <a:hlinkClick r:id="rId8" action="ppaction://hlinksldjump"/>
          </p:cNvPr>
          <p:cNvSpPr/>
          <p:nvPr/>
        </p:nvSpPr>
        <p:spPr>
          <a:xfrm>
            <a:off x="1907704" y="3789040"/>
            <a:ext cx="5904656" cy="1224136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/>
              <a:t> </a:t>
            </a:r>
            <a:r>
              <a:rPr lang="ru-RU" sz="3600" dirty="0" smtClean="0"/>
              <a:t>УГАДАЙ ИНСТРУМЕНТ</a:t>
            </a:r>
            <a:endParaRPr lang="ru-RU" sz="3600" dirty="0"/>
          </a:p>
        </p:txBody>
      </p:sp>
      <p:sp>
        <p:nvSpPr>
          <p:cNvPr id="9" name="Управляющая кнопка: далее 8">
            <a:hlinkClick r:id="" action="ppaction://hlinkshowjump?jump=nextslide" highlightClick="1"/>
          </p:cNvPr>
          <p:cNvSpPr/>
          <p:nvPr/>
        </p:nvSpPr>
        <p:spPr>
          <a:xfrm>
            <a:off x="7812360" y="6021288"/>
            <a:ext cx="1080120" cy="575544"/>
          </a:xfrm>
          <a:prstGeom prst="actionButtonForwardNex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5128" y="5257617"/>
            <a:ext cx="49685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Подготовил:</a:t>
            </a:r>
          </a:p>
          <a:p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музыкальный руководитель второй квалификационной категории Царёва О.В.</a:t>
            </a:r>
          </a:p>
          <a:p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ГУО «Ясли-сад №3 г. </a:t>
            </a:r>
            <a:r>
              <a:rPr lang="ru-RU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Фаниполя</a:t>
            </a:r>
            <a:r>
              <a:rPr lang="ru-R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»</a:t>
            </a:r>
            <a:endParaRPr lang="ru-RU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8589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3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906905" y="4174216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906905" y="2989617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325" y="4281785"/>
            <a:ext cx="2150200" cy="17158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56821" y="4084659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69317" y="4074207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900800" y="5139729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18984" y="4149080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757824" y="116632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ЖАЛЕЙКА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246" y="4243095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3" name="жалейка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5522" y="2438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7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39593E-6 L -0.00086 -0.4902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>
          <a:xfrm>
            <a:off x="4067944" y="2636912"/>
            <a:ext cx="4176464" cy="914400"/>
          </a:xfrm>
          <a:prstGeom prst="roundRect">
            <a:avLst/>
          </a:prstGeom>
          <a:solidFill>
            <a:srgbClr val="3E4DBC"/>
          </a:solidFill>
          <a:ln>
            <a:solidFill>
              <a:srgbClr val="3E4D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 smtClean="0"/>
              <a:t>КОНЕЦ</a:t>
            </a:r>
            <a:endParaRPr lang="ru-RU" sz="5400" dirty="0"/>
          </a:p>
        </p:txBody>
      </p:sp>
      <p:sp>
        <p:nvSpPr>
          <p:cNvPr id="12" name="Скругленный прямоугольник 11">
            <a:hlinkClick r:id="rId4" action="ppaction://hlinksldjump"/>
          </p:cNvPr>
          <p:cNvSpPr/>
          <p:nvPr/>
        </p:nvSpPr>
        <p:spPr>
          <a:xfrm>
            <a:off x="4932041" y="5947278"/>
            <a:ext cx="3893354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/>
              <a:t>   </a:t>
            </a:r>
            <a:r>
              <a:rPr lang="ru-RU" sz="2800" dirty="0" smtClean="0">
                <a:solidFill>
                  <a:schemeClr val="bg1"/>
                </a:solidFill>
              </a:rPr>
              <a:t>ИГРАТЬ </a:t>
            </a:r>
            <a:r>
              <a:rPr lang="ru-RU" sz="2800" dirty="0" smtClean="0">
                <a:solidFill>
                  <a:schemeClr val="bg1"/>
                </a:solidFill>
              </a:rPr>
              <a:t>ЕЩЕ РАЗ?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2" name="Управляющая кнопка: далее 1">
            <a:hlinkClick r:id="rId5" action="ppaction://hlinksldjump" highlightClick="1"/>
          </p:cNvPr>
          <p:cNvSpPr/>
          <p:nvPr/>
        </p:nvSpPr>
        <p:spPr>
          <a:xfrm>
            <a:off x="8028384" y="6038789"/>
            <a:ext cx="576064" cy="393041"/>
          </a:xfrm>
          <a:prstGeom prst="actionButtonForwardNex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95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</p:bld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Скругленный прямоугольник 23"/>
          <p:cNvSpPr/>
          <p:nvPr/>
        </p:nvSpPr>
        <p:spPr>
          <a:xfrm>
            <a:off x="4211960" y="2852936"/>
            <a:ext cx="3893354" cy="583940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 smtClean="0"/>
              <a:t>          НАЗОВИ ИНСТРУМЕНТ</a:t>
            </a:r>
            <a:endParaRPr lang="ru-RU" sz="2400" dirty="0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211960" y="1988839"/>
            <a:ext cx="3893354" cy="562893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/>
              <a:t> </a:t>
            </a:r>
            <a:r>
              <a:rPr lang="ru-RU" sz="2400" dirty="0" smtClean="0"/>
              <a:t>          СЛУШАЙ</a:t>
            </a:r>
            <a:endParaRPr lang="ru-RU" sz="2400" dirty="0"/>
          </a:p>
        </p:txBody>
      </p:sp>
      <p:sp>
        <p:nvSpPr>
          <p:cNvPr id="16" name="Скругленный прямоугольник 15"/>
          <p:cNvSpPr/>
          <p:nvPr/>
        </p:nvSpPr>
        <p:spPr>
          <a:xfrm>
            <a:off x="4211960" y="3717032"/>
            <a:ext cx="3893353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/>
              <a:t> </a:t>
            </a:r>
            <a:r>
              <a:rPr lang="ru-RU" sz="2400" dirty="0" smtClean="0"/>
              <a:t>        </a:t>
            </a:r>
          </a:p>
          <a:p>
            <a:r>
              <a:rPr lang="ru-RU" sz="2400" dirty="0"/>
              <a:t> </a:t>
            </a:r>
            <a:r>
              <a:rPr lang="ru-RU" sz="2400" dirty="0" smtClean="0"/>
              <a:t>         ОТКРОЙ </a:t>
            </a:r>
            <a:r>
              <a:rPr lang="ru-RU" sz="2400" dirty="0"/>
              <a:t>КОНВЕРТ</a:t>
            </a:r>
          </a:p>
          <a:p>
            <a:endParaRPr lang="ru-RU" sz="2400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3928850" y="603959"/>
            <a:ext cx="4176464" cy="914400"/>
          </a:xfrm>
          <a:prstGeom prst="roundRect">
            <a:avLst/>
          </a:prstGeom>
          <a:solidFill>
            <a:srgbClr val="3E4DBC"/>
          </a:solidFill>
          <a:ln>
            <a:solidFill>
              <a:srgbClr val="3E4D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smtClean="0"/>
              <a:t>КАК ИГРАТЬ</a:t>
            </a:r>
            <a:r>
              <a:rPr lang="ru-RU" sz="4400" dirty="0" smtClean="0"/>
              <a:t>:</a:t>
            </a:r>
            <a:endParaRPr lang="ru-RU" sz="4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240" y="1825359"/>
            <a:ext cx="720080" cy="71220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323" y="2705763"/>
            <a:ext cx="720080" cy="712204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152" y="3534656"/>
            <a:ext cx="720080" cy="712204"/>
          </a:xfrm>
          <a:prstGeom prst="rect">
            <a:avLst/>
          </a:prstGeom>
        </p:spPr>
      </p:pic>
      <p:sp>
        <p:nvSpPr>
          <p:cNvPr id="12" name="Скругленный прямоугольник 11">
            <a:hlinkClick r:id="rId5" action="ppaction://hlinksldjump"/>
          </p:cNvPr>
          <p:cNvSpPr/>
          <p:nvPr/>
        </p:nvSpPr>
        <p:spPr>
          <a:xfrm>
            <a:off x="5211138" y="5839999"/>
            <a:ext cx="3533313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/>
              <a:t> </a:t>
            </a:r>
            <a:r>
              <a:rPr lang="ru-RU" sz="2400" dirty="0" smtClean="0"/>
              <a:t>     ИГРАТЬ</a:t>
            </a:r>
            <a:endParaRPr lang="ru-RU" sz="2400" dirty="0"/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7812360" y="5930643"/>
            <a:ext cx="720080" cy="394775"/>
          </a:xfrm>
          <a:prstGeom prst="actionButtonForwardNex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/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4254324" y="4581128"/>
            <a:ext cx="3838758" cy="576064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dirty="0"/>
              <a:t> </a:t>
            </a:r>
            <a:r>
              <a:rPr lang="ru-RU" sz="2400" dirty="0" smtClean="0"/>
              <a:t>          УГАДАЛ?</a:t>
            </a:r>
            <a:endParaRPr lang="ru-RU" sz="2400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478" y="4444988"/>
            <a:ext cx="720080" cy="71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27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8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5" grpId="0" animBg="1"/>
      <p:bldP spid="16" grpId="0" animBg="1"/>
      <p:bldP spid="3" grpId="0" animBg="1"/>
      <p:bldP spid="12" grpId="0" animBg="1"/>
      <p:bldP spid="11" grpId="0" animBg="1"/>
    </p:bld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906905" y="4173846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906905" y="2989247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978" y="4266350"/>
            <a:ext cx="2740678" cy="16967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45230" y="4084288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69317" y="4073837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889467" y="5139359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00781" y="4167998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Управляющая кнопка: далее 22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4" name="Скругленный прямоугольник 23"/>
          <p:cNvSpPr/>
          <p:nvPr/>
        </p:nvSpPr>
        <p:spPr>
          <a:xfrm>
            <a:off x="4729798" y="100680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ДУДА</a:t>
            </a:r>
            <a:endParaRPr lang="ru-RU" sz="2400" dirty="0"/>
          </a:p>
        </p:txBody>
      </p:sp>
      <p:sp>
        <p:nvSpPr>
          <p:cNvPr id="15" name="Управляющая кнопка: назад 14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7" name="Рисунок 16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03" y="4213202"/>
            <a:ext cx="612504" cy="791493"/>
          </a:xfrm>
          <a:prstGeom prst="rect">
            <a:avLst/>
          </a:prstGeom>
        </p:spPr>
      </p:pic>
      <p:pic>
        <p:nvPicPr>
          <p:cNvPr id="2" name="дуда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0991" y="2279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2.11841E-6 L -0.00434 -0.4865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" y="-2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4" grpId="0" animBg="1"/>
    </p:bldLst>
  </p:timing>
  <p:extLst mod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4362" y="4144323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894362" y="2959724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77" b="13127"/>
          <a:stretch/>
        </p:blipFill>
        <p:spPr>
          <a:xfrm>
            <a:off x="4737258" y="4213202"/>
            <a:ext cx="2395161" cy="17531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15377" y="4047294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56774" y="4044314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876806" y="5097268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883837" y="4109258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FF0000"/>
              </a:solidFill>
            </a:endParaRPr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688354" y="145399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БУБЕН</a:t>
            </a:r>
            <a:endParaRPr lang="ru-RU" sz="2400" dirty="0"/>
          </a:p>
        </p:txBody>
      </p:sp>
      <p:sp>
        <p:nvSpPr>
          <p:cNvPr id="16" name="Управляющая кнопка: назад 15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Управляющая кнопка: далее 16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03" y="4213202"/>
            <a:ext cx="612504" cy="791493"/>
          </a:xfrm>
          <a:prstGeom prst="rect">
            <a:avLst/>
          </a:prstGeom>
        </p:spPr>
      </p:pic>
      <p:pic>
        <p:nvPicPr>
          <p:cNvPr id="3" name="бубен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1979" y="2726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37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6.93802E-7 L -2.77778E-6 -0.4720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6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900843" y="4174216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900843" y="2989617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72527" y="4243095"/>
            <a:ext cx="2337585" cy="17531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50759" y="4084659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63255" y="4074207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912922" y="5115077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25465" y="4154174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678718" y="159004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ДОМРА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184" y="4243095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2" name="домра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0991" y="1590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4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2.39593E-6 L 4.72222E-6 -0.4826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4362" y="4211486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894362" y="3026887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7" b="9754"/>
          <a:stretch/>
        </p:blipFill>
        <p:spPr>
          <a:xfrm>
            <a:off x="4556189" y="4320491"/>
            <a:ext cx="2903390" cy="16637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44278" y="4121929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56774" y="4111477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906441" y="5152347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05785" y="4186350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710774" y="131620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ЦИМБАЛЫ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03" y="4280365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3" name="цимбалы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23922" y="19330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22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3.80204E-6 L 0.00053 -0.4923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24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923263" y="4187492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923263" y="3002893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433" y="4296497"/>
            <a:ext cx="2406703" cy="16637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73179" y="4097935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85675" y="4087483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935342" y="5128353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47885" y="4174923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727971" y="146697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СКРИПКА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604" y="4256371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2" name="скрипка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54550" y="273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1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3.52451E-6 L -0.00277 -0.4782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-239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4363" y="4225029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894363" y="3040430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179" y="4332598"/>
            <a:ext cx="3389410" cy="17158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44279" y="4135472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56775" y="4125020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877541" y="5191423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18984" y="4199893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699071" y="176333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ЛОЖКИ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04" y="4293908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3" name="ложки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81979" y="2235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65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6346E-6 L 4.72222E-6 -0.4930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4362" y="4144323"/>
            <a:ext cx="4158027" cy="1931027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Группа 18"/>
          <p:cNvGrpSpPr/>
          <p:nvPr/>
        </p:nvGrpSpPr>
        <p:grpSpPr>
          <a:xfrm>
            <a:off x="3894362" y="2959724"/>
            <a:ext cx="4134620" cy="1164557"/>
            <a:chOff x="4229515" y="3212976"/>
            <a:chExt cx="4134620" cy="1164557"/>
          </a:xfrm>
        </p:grpSpPr>
        <p:sp>
          <p:nvSpPr>
            <p:cNvPr id="9" name="Равнобедренный треугольник 8"/>
            <p:cNvSpPr/>
            <p:nvPr/>
          </p:nvSpPr>
          <p:spPr>
            <a:xfrm>
              <a:off x="4229515" y="3212976"/>
              <a:ext cx="4134620" cy="1164557"/>
            </a:xfrm>
            <a:prstGeom prst="triangle">
              <a:avLst/>
            </a:prstGeom>
            <a:solidFill>
              <a:srgbClr val="2E438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Равнобедренный треугольник 9"/>
            <p:cNvSpPr/>
            <p:nvPr/>
          </p:nvSpPr>
          <p:spPr>
            <a:xfrm>
              <a:off x="4388836" y="3303835"/>
              <a:ext cx="3815976" cy="1073698"/>
            </a:xfrm>
            <a:prstGeom prst="triangle">
              <a:avLst>
                <a:gd name="adj" fmla="val 49294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12" name="Рисунок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956" y="4251892"/>
            <a:ext cx="2243853" cy="17158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Равнобедренный треугольник 5"/>
          <p:cNvSpPr/>
          <p:nvPr/>
        </p:nvSpPr>
        <p:spPr>
          <a:xfrm rot="16200000">
            <a:off x="6044278" y="4054766"/>
            <a:ext cx="1956162" cy="208500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/>
          <p:cNvSpPr/>
          <p:nvPr/>
        </p:nvSpPr>
        <p:spPr>
          <a:xfrm rot="5400000">
            <a:off x="3956774" y="4044314"/>
            <a:ext cx="1931031" cy="2090966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Равнобедренный треугольник 6"/>
          <p:cNvSpPr/>
          <p:nvPr/>
        </p:nvSpPr>
        <p:spPr>
          <a:xfrm>
            <a:off x="3906441" y="5085184"/>
            <a:ext cx="4146830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Равнобедренный треугольник 13"/>
          <p:cNvSpPr/>
          <p:nvPr/>
        </p:nvSpPr>
        <p:spPr>
          <a:xfrm rot="10800000">
            <a:off x="3918983" y="4119187"/>
            <a:ext cx="4121744" cy="965514"/>
          </a:xfrm>
          <a:prstGeom prst="triangle">
            <a:avLst/>
          </a:prstGeom>
          <a:solidFill>
            <a:srgbClr val="2E43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/>
          <p:cNvSpPr/>
          <p:nvPr/>
        </p:nvSpPr>
        <p:spPr>
          <a:xfrm>
            <a:off x="4745281" y="176333"/>
            <a:ext cx="2525202" cy="432048"/>
          </a:xfrm>
          <a:prstGeom prst="round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 smtClean="0"/>
              <a:t>ГАРМОНЬ</a:t>
            </a:r>
            <a:endParaRPr lang="ru-RU" sz="2400" dirty="0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7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03" y="4213202"/>
            <a:ext cx="612504" cy="791493"/>
          </a:xfrm>
          <a:prstGeom prst="rect">
            <a:avLst/>
          </a:prstGeom>
        </p:spPr>
      </p:pic>
      <p:sp>
        <p:nvSpPr>
          <p:cNvPr id="17" name="Управляющая кнопка: назад 16">
            <a:hlinkClick r:id="" action="ppaction://hlinkshowjump?jump=previousslide" highlightClick="1"/>
          </p:cNvPr>
          <p:cNvSpPr/>
          <p:nvPr/>
        </p:nvSpPr>
        <p:spPr>
          <a:xfrm>
            <a:off x="281979" y="6104872"/>
            <a:ext cx="747625" cy="566130"/>
          </a:xfrm>
          <a:prstGeom prst="actionButtonBackPreviou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Управляющая кнопка: далее 17">
            <a:hlinkClick r:id="" action="ppaction://hlinkshowjump?jump=nextslide" highlightClick="1"/>
          </p:cNvPr>
          <p:cNvSpPr/>
          <p:nvPr/>
        </p:nvSpPr>
        <p:spPr>
          <a:xfrm>
            <a:off x="8208259" y="6120235"/>
            <a:ext cx="813916" cy="566130"/>
          </a:xfrm>
          <a:prstGeom prst="actionButtonForwardNex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2" name="гармонь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96493" y="3035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3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6.93802E-7 L 4.72222E-6 -0.4824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1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animBg="1"/>
    </p:bldLst>
  </p:timing>
  <p:extLst mod="1"/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2D050"/>
        </a:solidFill>
        <a:ln>
          <a:solidFill>
            <a:srgbClr val="00B050"/>
          </a:solidFill>
        </a:ln>
      </a:spPr>
      <a:bodyPr rtlCol="0" anchor="ctr"/>
      <a:lstStyle>
        <a:defPPr>
          <a:defRPr sz="24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65</Words>
  <Application>Microsoft Office PowerPoint</Application>
  <PresentationFormat>Экран (4:3)</PresentationFormat>
  <Paragraphs>32</Paragraphs>
  <Slides>11</Slides>
  <Notes>10</Notes>
  <HiddenSlides>0</HiddenSlides>
  <MMClips>9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Дидактическая игра  по образовательной области «Музыкальное искусство» по теме: белорусские музыкальные инструменты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64</cp:revision>
  <dcterms:created xsi:type="dcterms:W3CDTF">2021-03-17T12:33:40Z</dcterms:created>
  <dcterms:modified xsi:type="dcterms:W3CDTF">2021-03-19T10:15:32Z</dcterms:modified>
  <cp:contentStatus>Окончательное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